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7" r:id="rId2"/>
    <p:sldId id="256" r:id="rId3"/>
    <p:sldId id="257" r:id="rId4"/>
    <p:sldId id="271" r:id="rId5"/>
    <p:sldId id="261" r:id="rId6"/>
    <p:sldId id="258" r:id="rId7"/>
    <p:sldId id="259" r:id="rId8"/>
    <p:sldId id="260" r:id="rId9"/>
    <p:sldId id="262" r:id="rId10"/>
    <p:sldId id="275" r:id="rId11"/>
    <p:sldId id="274" r:id="rId12"/>
    <p:sldId id="264" r:id="rId13"/>
    <p:sldId id="263" r:id="rId14"/>
    <p:sldId id="265" r:id="rId15"/>
    <p:sldId id="276" r:id="rId16"/>
    <p:sldId id="266" r:id="rId17"/>
    <p:sldId id="273" r:id="rId18"/>
    <p:sldId id="267" r:id="rId19"/>
    <p:sldId id="272" r:id="rId20"/>
    <p:sldId id="268" r:id="rId21"/>
    <p:sldId id="27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62" autoAdjust="0"/>
    <p:restoredTop sz="94660"/>
  </p:normalViewPr>
  <p:slideViewPr>
    <p:cSldViewPr showGuides="1">
      <p:cViewPr>
        <p:scale>
          <a:sx n="60" d="100"/>
          <a:sy n="60" d="100"/>
        </p:scale>
        <p:origin x="-1620" y="-120"/>
      </p:cViewPr>
      <p:guideLst>
        <p:guide orient="horz" pos="2160"/>
        <p:guide pos="2784"/>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D8D2EF-B14C-4475-A914-7CA69AD2279A}" type="doc">
      <dgm:prSet loTypeId="urn:microsoft.com/office/officeart/2005/8/layout/cycle2" loCatId="cycle" qsTypeId="urn:microsoft.com/office/officeart/2005/8/quickstyle/simple1" qsCatId="simple" csTypeId="urn:microsoft.com/office/officeart/2005/8/colors/accent1_2" csCatId="accent1"/>
      <dgm:spPr/>
      <dgm:t>
        <a:bodyPr/>
        <a:lstStyle/>
        <a:p>
          <a:endParaRPr lang="en-US"/>
        </a:p>
      </dgm:t>
    </dgm:pt>
    <dgm:pt modelId="{037F5894-894E-4BD2-8C67-77C5A8B46FD7}" type="pres">
      <dgm:prSet presAssocID="{A4D8D2EF-B14C-4475-A914-7CA69AD2279A}" presName="cycle" presStyleCnt="0">
        <dgm:presLayoutVars>
          <dgm:dir/>
          <dgm:resizeHandles val="exact"/>
        </dgm:presLayoutVars>
      </dgm:prSet>
      <dgm:spPr/>
      <dgm:t>
        <a:bodyPr/>
        <a:lstStyle/>
        <a:p>
          <a:endParaRPr lang="en-US"/>
        </a:p>
      </dgm:t>
    </dgm:pt>
  </dgm:ptLst>
  <dgm:cxnLst>
    <dgm:cxn modelId="{88422F36-9308-4C6A-99EE-4716B4D54A6E}" type="presOf" srcId="{A4D8D2EF-B14C-4475-A914-7CA69AD2279A}" destId="{037F5894-894E-4BD2-8C67-77C5A8B46FD7}" srcOrd="0" destOrd="0" presId="urn:microsoft.com/office/officeart/2005/8/layout/cycle2"/>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3AED09-0B9E-4A9C-BF6A-75E2059CFA45}" type="datetimeFigureOut">
              <a:rPr lang="en-US" smtClean="0"/>
              <a:pPr/>
              <a:t>12/26/2016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34825E-B0EE-4385-9776-6C9CBDF87FDA}" type="slidenum">
              <a:rPr lang="en-US" smtClean="0"/>
              <a:pPr/>
              <a:t>‹#›</a:t>
            </a:fld>
            <a:endParaRPr lang="en-US"/>
          </a:p>
        </p:txBody>
      </p:sp>
    </p:spTree>
    <p:extLst>
      <p:ext uri="{BB962C8B-B14F-4D97-AF65-F5344CB8AC3E}">
        <p14:creationId xmlns="" xmlns:p14="http://schemas.microsoft.com/office/powerpoint/2010/main" val="3362967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sz="3200" dirty="0" smtClean="0"/>
              <a:t>টিউলিপ সহিদা (গা*</a:t>
            </a:r>
            <a:r>
              <a:rPr lang="bn-BD" sz="3200" baseline="0" dirty="0" smtClean="0"/>
              <a:t>অ)</a:t>
            </a:r>
            <a:endParaRPr lang="en-US" sz="3200" dirty="0"/>
          </a:p>
        </p:txBody>
      </p:sp>
      <p:sp>
        <p:nvSpPr>
          <p:cNvPr id="4" name="Slide Number Placeholder 3"/>
          <p:cNvSpPr>
            <a:spLocks noGrp="1"/>
          </p:cNvSpPr>
          <p:nvPr>
            <p:ph type="sldNum" sz="quarter" idx="10"/>
          </p:nvPr>
        </p:nvSpPr>
        <p:spPr/>
        <p:txBody>
          <a:bodyPr/>
          <a:lstStyle/>
          <a:p>
            <a:fld id="{4834825E-B0EE-4385-9776-6C9CBDF87FDA}" type="slidenum">
              <a:rPr lang="en-US" smtClean="0"/>
              <a:pPr/>
              <a:t>2</a:t>
            </a:fld>
            <a:endParaRPr lang="en-US"/>
          </a:p>
        </p:txBody>
      </p:sp>
    </p:spTree>
    <p:extLst>
      <p:ext uri="{BB962C8B-B14F-4D97-AF65-F5344CB8AC3E}">
        <p14:creationId xmlns="" xmlns:p14="http://schemas.microsoft.com/office/powerpoint/2010/main" val="1250788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34825E-B0EE-4385-9776-6C9CBDF87FDA}" type="slidenum">
              <a:rPr lang="en-US" smtClean="0"/>
              <a:pPr/>
              <a:t>13</a:t>
            </a:fld>
            <a:endParaRPr lang="en-US"/>
          </a:p>
        </p:txBody>
      </p:sp>
    </p:spTree>
    <p:extLst>
      <p:ext uri="{BB962C8B-B14F-4D97-AF65-F5344CB8AC3E}">
        <p14:creationId xmlns="" xmlns:p14="http://schemas.microsoft.com/office/powerpoint/2010/main" val="21716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34825E-B0EE-4385-9776-6C9CBDF87FDA}" type="slidenum">
              <a:rPr lang="en-US" smtClean="0"/>
              <a:pPr/>
              <a:t>21</a:t>
            </a:fld>
            <a:endParaRPr lang="en-US"/>
          </a:p>
        </p:txBody>
      </p:sp>
    </p:spTree>
    <p:extLst>
      <p:ext uri="{BB962C8B-B14F-4D97-AF65-F5344CB8AC3E}">
        <p14:creationId xmlns="" xmlns:p14="http://schemas.microsoft.com/office/powerpoint/2010/main" val="3488897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0C63DE-7634-45BC-B605-8F44CC1BE9D6}" type="datetimeFigureOut">
              <a:rPr lang="en-US" smtClean="0"/>
              <a:pPr/>
              <a:t>12/26/2016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993B6-1829-4B80-B523-150C9303A9AE}" type="slidenum">
              <a:rPr lang="en-US" smtClean="0"/>
              <a:pPr/>
              <a:t>‹#›</a:t>
            </a:fld>
            <a:endParaRPr lang="en-US"/>
          </a:p>
        </p:txBody>
      </p:sp>
    </p:spTree>
    <p:extLst>
      <p:ext uri="{BB962C8B-B14F-4D97-AF65-F5344CB8AC3E}">
        <p14:creationId xmlns="" xmlns:p14="http://schemas.microsoft.com/office/powerpoint/2010/main" val="1017968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0C63DE-7634-45BC-B605-8F44CC1BE9D6}" type="datetimeFigureOut">
              <a:rPr lang="en-US" smtClean="0"/>
              <a:pPr/>
              <a:t>12/26/2016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993B6-1829-4B80-B523-150C9303A9AE}" type="slidenum">
              <a:rPr lang="en-US" smtClean="0"/>
              <a:pPr/>
              <a:t>‹#›</a:t>
            </a:fld>
            <a:endParaRPr lang="en-US"/>
          </a:p>
        </p:txBody>
      </p:sp>
    </p:spTree>
    <p:extLst>
      <p:ext uri="{BB962C8B-B14F-4D97-AF65-F5344CB8AC3E}">
        <p14:creationId xmlns="" xmlns:p14="http://schemas.microsoft.com/office/powerpoint/2010/main" val="3294751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0C63DE-7634-45BC-B605-8F44CC1BE9D6}" type="datetimeFigureOut">
              <a:rPr lang="en-US" smtClean="0"/>
              <a:pPr/>
              <a:t>12/26/2016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993B6-1829-4B80-B523-150C9303A9AE}" type="slidenum">
              <a:rPr lang="en-US" smtClean="0"/>
              <a:pPr/>
              <a:t>‹#›</a:t>
            </a:fld>
            <a:endParaRPr lang="en-US"/>
          </a:p>
        </p:txBody>
      </p:sp>
    </p:spTree>
    <p:extLst>
      <p:ext uri="{BB962C8B-B14F-4D97-AF65-F5344CB8AC3E}">
        <p14:creationId xmlns="" xmlns:p14="http://schemas.microsoft.com/office/powerpoint/2010/main" val="1710711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0C63DE-7634-45BC-B605-8F44CC1BE9D6}" type="datetimeFigureOut">
              <a:rPr lang="en-US" smtClean="0"/>
              <a:pPr/>
              <a:t>12/26/2016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993B6-1829-4B80-B523-150C9303A9AE}" type="slidenum">
              <a:rPr lang="en-US" smtClean="0"/>
              <a:pPr/>
              <a:t>‹#›</a:t>
            </a:fld>
            <a:endParaRPr lang="en-US"/>
          </a:p>
        </p:txBody>
      </p:sp>
    </p:spTree>
    <p:extLst>
      <p:ext uri="{BB962C8B-B14F-4D97-AF65-F5344CB8AC3E}">
        <p14:creationId xmlns="" xmlns:p14="http://schemas.microsoft.com/office/powerpoint/2010/main" val="3541289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0C63DE-7634-45BC-B605-8F44CC1BE9D6}" type="datetimeFigureOut">
              <a:rPr lang="en-US" smtClean="0"/>
              <a:pPr/>
              <a:t>12/26/2016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993B6-1829-4B80-B523-150C9303A9AE}" type="slidenum">
              <a:rPr lang="en-US" smtClean="0"/>
              <a:pPr/>
              <a:t>‹#›</a:t>
            </a:fld>
            <a:endParaRPr lang="en-US"/>
          </a:p>
        </p:txBody>
      </p:sp>
    </p:spTree>
    <p:extLst>
      <p:ext uri="{BB962C8B-B14F-4D97-AF65-F5344CB8AC3E}">
        <p14:creationId xmlns="" xmlns:p14="http://schemas.microsoft.com/office/powerpoint/2010/main" val="3748834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0C63DE-7634-45BC-B605-8F44CC1BE9D6}" type="datetimeFigureOut">
              <a:rPr lang="en-US" smtClean="0"/>
              <a:pPr/>
              <a:t>12/26/2016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993B6-1829-4B80-B523-150C9303A9AE}" type="slidenum">
              <a:rPr lang="en-US" smtClean="0"/>
              <a:pPr/>
              <a:t>‹#›</a:t>
            </a:fld>
            <a:endParaRPr lang="en-US"/>
          </a:p>
        </p:txBody>
      </p:sp>
    </p:spTree>
    <p:extLst>
      <p:ext uri="{BB962C8B-B14F-4D97-AF65-F5344CB8AC3E}">
        <p14:creationId xmlns="" xmlns:p14="http://schemas.microsoft.com/office/powerpoint/2010/main" val="2570347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0C63DE-7634-45BC-B605-8F44CC1BE9D6}" type="datetimeFigureOut">
              <a:rPr lang="en-US" smtClean="0"/>
              <a:pPr/>
              <a:t>12/26/2016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B993B6-1829-4B80-B523-150C9303A9AE}" type="slidenum">
              <a:rPr lang="en-US" smtClean="0"/>
              <a:pPr/>
              <a:t>‹#›</a:t>
            </a:fld>
            <a:endParaRPr lang="en-US"/>
          </a:p>
        </p:txBody>
      </p:sp>
    </p:spTree>
    <p:extLst>
      <p:ext uri="{BB962C8B-B14F-4D97-AF65-F5344CB8AC3E}">
        <p14:creationId xmlns="" xmlns:p14="http://schemas.microsoft.com/office/powerpoint/2010/main" val="4059828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0C63DE-7634-45BC-B605-8F44CC1BE9D6}" type="datetimeFigureOut">
              <a:rPr lang="en-US" smtClean="0"/>
              <a:pPr/>
              <a:t>12/26/2016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B993B6-1829-4B80-B523-150C9303A9AE}" type="slidenum">
              <a:rPr lang="en-US" smtClean="0"/>
              <a:pPr/>
              <a:t>‹#›</a:t>
            </a:fld>
            <a:endParaRPr lang="en-US"/>
          </a:p>
        </p:txBody>
      </p:sp>
    </p:spTree>
    <p:extLst>
      <p:ext uri="{BB962C8B-B14F-4D97-AF65-F5344CB8AC3E}">
        <p14:creationId xmlns="" xmlns:p14="http://schemas.microsoft.com/office/powerpoint/2010/main" val="3205616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0C63DE-7634-45BC-B605-8F44CC1BE9D6}" type="datetimeFigureOut">
              <a:rPr lang="en-US" smtClean="0"/>
              <a:pPr/>
              <a:t>12/26/2016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B993B6-1829-4B80-B523-150C9303A9AE}" type="slidenum">
              <a:rPr lang="en-US" smtClean="0"/>
              <a:pPr/>
              <a:t>‹#›</a:t>
            </a:fld>
            <a:endParaRPr lang="en-US"/>
          </a:p>
        </p:txBody>
      </p:sp>
    </p:spTree>
    <p:extLst>
      <p:ext uri="{BB962C8B-B14F-4D97-AF65-F5344CB8AC3E}">
        <p14:creationId xmlns="" xmlns:p14="http://schemas.microsoft.com/office/powerpoint/2010/main" val="4063404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0C63DE-7634-45BC-B605-8F44CC1BE9D6}" type="datetimeFigureOut">
              <a:rPr lang="en-US" smtClean="0"/>
              <a:pPr/>
              <a:t>12/26/2016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993B6-1829-4B80-B523-150C9303A9AE}" type="slidenum">
              <a:rPr lang="en-US" smtClean="0"/>
              <a:pPr/>
              <a:t>‹#›</a:t>
            </a:fld>
            <a:endParaRPr lang="en-US"/>
          </a:p>
        </p:txBody>
      </p:sp>
    </p:spTree>
    <p:extLst>
      <p:ext uri="{BB962C8B-B14F-4D97-AF65-F5344CB8AC3E}">
        <p14:creationId xmlns="" xmlns:p14="http://schemas.microsoft.com/office/powerpoint/2010/main" val="2020085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0C63DE-7634-45BC-B605-8F44CC1BE9D6}" type="datetimeFigureOut">
              <a:rPr lang="en-US" smtClean="0"/>
              <a:pPr/>
              <a:t>12/26/2016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993B6-1829-4B80-B523-150C9303A9AE}" type="slidenum">
              <a:rPr lang="en-US" smtClean="0"/>
              <a:pPr/>
              <a:t>‹#›</a:t>
            </a:fld>
            <a:endParaRPr lang="en-US"/>
          </a:p>
        </p:txBody>
      </p:sp>
    </p:spTree>
    <p:extLst>
      <p:ext uri="{BB962C8B-B14F-4D97-AF65-F5344CB8AC3E}">
        <p14:creationId xmlns="" xmlns:p14="http://schemas.microsoft.com/office/powerpoint/2010/main" val="4188547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0C63DE-7634-45BC-B605-8F44CC1BE9D6}" type="datetimeFigureOut">
              <a:rPr lang="en-US" smtClean="0"/>
              <a:pPr/>
              <a:t>12/26/2016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993B6-1829-4B80-B523-150C9303A9AE}" type="slidenum">
              <a:rPr lang="en-US" smtClean="0"/>
              <a:pPr/>
              <a:t>‹#›</a:t>
            </a:fld>
            <a:endParaRPr lang="en-US"/>
          </a:p>
        </p:txBody>
      </p:sp>
    </p:spTree>
    <p:extLst>
      <p:ext uri="{BB962C8B-B14F-4D97-AF65-F5344CB8AC3E}">
        <p14:creationId xmlns="" xmlns:p14="http://schemas.microsoft.com/office/powerpoint/2010/main" val="12965487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li</a:t>
            </a:r>
            <a:endParaRPr lang="en-US" dirty="0"/>
          </a:p>
        </p:txBody>
      </p:sp>
      <p:sp>
        <p:nvSpPr>
          <p:cNvPr id="3" name="Subtitle 2"/>
          <p:cNvSpPr>
            <a:spLocks noGrp="1"/>
          </p:cNvSpPr>
          <p:nvPr>
            <p:ph type="subTitle" idx="1"/>
          </p:nvPr>
        </p:nvSpPr>
        <p:spPr>
          <a:xfrm>
            <a:off x="1828800" y="4419600"/>
            <a:ext cx="6400800" cy="1828800"/>
          </a:xfrm>
        </p:spPr>
        <p:txBody>
          <a:bodyPr/>
          <a:lstStyle/>
          <a:p>
            <a:r>
              <a:rPr lang="en-US" dirty="0" smtClean="0">
                <a:solidFill>
                  <a:srgbClr val="002060"/>
                </a:solidFill>
              </a:rPr>
              <a:t>Prepared by :</a:t>
            </a:r>
          </a:p>
          <a:p>
            <a:r>
              <a:rPr lang="en-US" dirty="0" smtClean="0">
                <a:solidFill>
                  <a:srgbClr val="FF0000"/>
                </a:solidFill>
              </a:rPr>
              <a:t>Cantonment Public School and </a:t>
            </a:r>
            <a:r>
              <a:rPr lang="en-US" dirty="0" err="1" smtClean="0">
                <a:solidFill>
                  <a:srgbClr val="FF0000"/>
                </a:solidFill>
              </a:rPr>
              <a:t>College,Momenshahi</a:t>
            </a:r>
            <a:r>
              <a:rPr lang="en-US" dirty="0" smtClean="0">
                <a:solidFill>
                  <a:srgbClr val="FF0000"/>
                </a:solidFill>
              </a:rPr>
              <a:t>.</a:t>
            </a:r>
            <a:endParaRPr lang="en-US" dirty="0">
              <a:solidFill>
                <a:srgbClr val="FF0000"/>
              </a:solidFill>
            </a:endParaRPr>
          </a:p>
        </p:txBody>
      </p:sp>
      <p:pic>
        <p:nvPicPr>
          <p:cNvPr id="1026" name="Picture 2" descr="G:\cropped-concrete3d-copy11.jpg"/>
          <p:cNvPicPr>
            <a:picLocks noChangeAspect="1" noChangeArrowheads="1"/>
          </p:cNvPicPr>
          <p:nvPr/>
        </p:nvPicPr>
        <p:blipFill>
          <a:blip r:embed="rId2"/>
          <a:srcRect/>
          <a:stretch>
            <a:fillRect/>
          </a:stretch>
        </p:blipFill>
        <p:spPr bwMode="auto">
          <a:xfrm>
            <a:off x="0" y="0"/>
            <a:ext cx="9201150" cy="3886200"/>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531" y="152400"/>
            <a:ext cx="9144000" cy="70788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 ক)আকৃতির পরিবর্তন করে-</a:t>
            </a:r>
          </a:p>
        </p:txBody>
      </p:sp>
      <p:pic>
        <p:nvPicPr>
          <p:cNvPr id="1026" name="Picture 2" descr="C:\Users\runi\Desktop\New folder3\hgj.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737175"/>
            <a:ext cx="4419600" cy="6086665"/>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Picture 2" descr="C:\Users\runi\Desktop\New folder3\ffhj.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419600" y="737175"/>
            <a:ext cx="4724400" cy="608666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14530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0668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(খ) সময়োপযোগী ব্যবহার করে-</a:t>
            </a:r>
            <a:endPar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26" name="Picture 2" descr="C:\Users\runi\m2.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 y="1066800"/>
            <a:ext cx="4267199" cy="5791199"/>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Picture 2" descr="C:\Users\runi\h1.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419600" y="1066800"/>
            <a:ext cx="4724400" cy="56388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95715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uni\Downloads\ijbuo.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6201" y="914400"/>
            <a:ext cx="4495799" cy="6166942"/>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Picture 2" descr="C:\Users\runi\Downloads\images gcfyhf.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610100" y="914400"/>
            <a:ext cx="4533900" cy="616694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76201" y="228600"/>
            <a:ext cx="9067799"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BD"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(গ)স্থানান্তর করণ দ্বারা-</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 xmlns:p14="http://schemas.microsoft.com/office/powerpoint/2010/main" val="1793018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28600"/>
            <a:ext cx="9144000"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BD"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(ঘ) চাহিদা মেটানো দ্বারা-</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26" name="Picture 2" descr="C:\Users\runi\Downloads\New folder\drinking-water.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1371600"/>
            <a:ext cx="9072748" cy="54864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507438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524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২।আয়ত্বাধীন(</a:t>
            </a: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Accessibility</a:t>
            </a:r>
            <a:r>
              <a:rPr lang="bn-BD" sz="5400"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n-US" sz="54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26" name="Picture 2" descr="C:\Users\runi\Desktop\New folder\images (3).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1524000"/>
            <a:ext cx="9144001" cy="533399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92366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8991600"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৩।সীমাবদ্ধতা (</a:t>
            </a: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limitation</a:t>
            </a:r>
            <a:r>
              <a:rPr lang="bn-BD" sz="40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026" name="Picture 2" descr="C:\Users\runi\Desktop\shahida\tt.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707886"/>
            <a:ext cx="8991599" cy="615011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92500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915400" cy="65532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solidFill>
                  <a:schemeClr val="tx1"/>
                </a:solidFill>
              </a:rPr>
              <a:t>৪।</a:t>
            </a:r>
            <a:r>
              <a:rPr lang="bn-BD" sz="4400" dirty="0" smtClean="0">
                <a:solidFill>
                  <a:schemeClr val="tx1">
                    <a:lumMod val="85000"/>
                    <a:lumOff val="15000"/>
                  </a:schemeClr>
                </a:solidFill>
              </a:rPr>
              <a:t>পরস্পর পরিবর্তনশীলতাঃ</a:t>
            </a:r>
            <a:r>
              <a:rPr lang="en-US" sz="4400" dirty="0" smtClean="0">
                <a:solidFill>
                  <a:schemeClr val="tx1">
                    <a:lumMod val="85000"/>
                    <a:lumOff val="15000"/>
                  </a:schemeClr>
                </a:solidFill>
              </a:rPr>
              <a:t> </a:t>
            </a:r>
            <a:r>
              <a:rPr lang="bn-BD" sz="4400" dirty="0" smtClean="0">
                <a:solidFill>
                  <a:schemeClr val="tx1">
                    <a:lumMod val="85000"/>
                    <a:lumOff val="15000"/>
                  </a:schemeClr>
                </a:solidFill>
              </a:rPr>
              <a:t> সম্পদ পরস্পর পরিবর্তনশিল। পরস্পর পরিবর্তন আমরা কয়েটি ভাবে করতে পারি।</a:t>
            </a:r>
          </a:p>
          <a:p>
            <a:pPr algn="ctr"/>
            <a:r>
              <a:rPr lang="en-US" sz="4400" dirty="0" smtClean="0">
                <a:solidFill>
                  <a:schemeClr val="tx1">
                    <a:lumMod val="85000"/>
                    <a:lumOff val="15000"/>
                  </a:schemeClr>
                </a:solidFill>
              </a:rPr>
              <a:t>                      </a:t>
            </a:r>
            <a:r>
              <a:rPr lang="bn-BD" sz="4400" dirty="0" smtClean="0">
                <a:solidFill>
                  <a:schemeClr val="tx1">
                    <a:lumMod val="85000"/>
                    <a:lumOff val="15000"/>
                  </a:schemeClr>
                </a:solidFill>
              </a:rPr>
              <a:t>*বিকল্প সম্পদ ব্যবহেরঃ</a:t>
            </a:r>
            <a:endParaRPr lang="en-US" sz="4400" dirty="0" smtClean="0">
              <a:solidFill>
                <a:schemeClr val="tx1">
                  <a:lumMod val="85000"/>
                  <a:lumOff val="15000"/>
                </a:schemeClr>
              </a:solidFill>
            </a:endParaRPr>
          </a:p>
          <a:p>
            <a:pPr algn="ctr"/>
            <a:r>
              <a:rPr lang="en-US" sz="4400" dirty="0">
                <a:solidFill>
                  <a:schemeClr val="tx1">
                    <a:lumMod val="85000"/>
                    <a:lumOff val="15000"/>
                  </a:schemeClr>
                </a:solidFill>
              </a:rPr>
              <a:t> </a:t>
            </a:r>
            <a:r>
              <a:rPr lang="bn-BD" sz="4400" dirty="0" smtClean="0">
                <a:solidFill>
                  <a:schemeClr val="tx1">
                    <a:lumMod val="85000"/>
                    <a:lumOff val="15000"/>
                  </a:schemeClr>
                </a:solidFill>
              </a:rPr>
              <a:t> </a:t>
            </a:r>
            <a:r>
              <a:rPr lang="en-US" sz="4400" dirty="0" smtClean="0">
                <a:solidFill>
                  <a:schemeClr val="tx1">
                    <a:lumMod val="85000"/>
                    <a:lumOff val="15000"/>
                  </a:schemeClr>
                </a:solidFill>
              </a:rPr>
              <a:t>           </a:t>
            </a:r>
            <a:r>
              <a:rPr lang="bn-BD" sz="4400" dirty="0" smtClean="0">
                <a:solidFill>
                  <a:schemeClr val="tx1">
                    <a:lumMod val="85000"/>
                    <a:lumOff val="15000"/>
                  </a:schemeClr>
                </a:solidFill>
              </a:rPr>
              <a:t>*বহুবিধ ব্যাবহারঃ </a:t>
            </a:r>
            <a:endParaRPr lang="en-US" sz="4400" dirty="0" smtClean="0">
              <a:solidFill>
                <a:schemeClr val="tx1">
                  <a:lumMod val="85000"/>
                  <a:lumOff val="15000"/>
                </a:schemeClr>
              </a:solidFill>
            </a:endParaRPr>
          </a:p>
          <a:p>
            <a:pPr algn="ctr"/>
            <a:r>
              <a:rPr lang="bn-BD" sz="4400" dirty="0" smtClean="0">
                <a:solidFill>
                  <a:schemeClr val="tx1">
                    <a:lumMod val="85000"/>
                    <a:lumOff val="15000"/>
                  </a:schemeClr>
                </a:solidFill>
              </a:rPr>
              <a:t>*বিনিময়ঃ </a:t>
            </a:r>
            <a:endParaRPr lang="en-US" sz="4400" dirty="0" smtClean="0">
              <a:solidFill>
                <a:schemeClr val="tx1">
                  <a:lumMod val="85000"/>
                  <a:lumOff val="15000"/>
                </a:schemeClr>
              </a:solidFill>
            </a:endParaRPr>
          </a:p>
          <a:p>
            <a:pPr algn="ctr"/>
            <a:r>
              <a:rPr lang="en-US" sz="4400" dirty="0" smtClean="0">
                <a:solidFill>
                  <a:schemeClr val="tx1">
                    <a:lumMod val="85000"/>
                    <a:lumOff val="15000"/>
                  </a:schemeClr>
                </a:solidFill>
              </a:rPr>
              <a:t>         </a:t>
            </a:r>
            <a:r>
              <a:rPr lang="bn-BD" sz="4400" dirty="0" smtClean="0">
                <a:solidFill>
                  <a:schemeClr val="tx1">
                    <a:lumMod val="85000"/>
                    <a:lumOff val="15000"/>
                  </a:schemeClr>
                </a:solidFill>
              </a:rPr>
              <a:t>*রুপান্তরযোগ্যঃ</a:t>
            </a:r>
            <a:endParaRPr lang="en-US" sz="4400" dirty="0" smtClean="0">
              <a:solidFill>
                <a:schemeClr val="tx1">
                  <a:lumMod val="85000"/>
                  <a:lumOff val="15000"/>
                </a:schemeClr>
              </a:solidFill>
            </a:endParaRPr>
          </a:p>
          <a:p>
            <a:pPr algn="ctr"/>
            <a:r>
              <a:rPr lang="en-US" sz="4400" dirty="0" smtClean="0">
                <a:solidFill>
                  <a:schemeClr val="tx1">
                    <a:lumMod val="85000"/>
                    <a:lumOff val="15000"/>
                  </a:schemeClr>
                </a:solidFill>
              </a:rPr>
              <a:t>*</a:t>
            </a:r>
            <a:r>
              <a:rPr lang="bn-BD" sz="4400" dirty="0" smtClean="0">
                <a:solidFill>
                  <a:schemeClr val="tx1">
                    <a:lumMod val="85000"/>
                    <a:lumOff val="15000"/>
                  </a:schemeClr>
                </a:solidFill>
              </a:rPr>
              <a:t>সৃষ্টি</a:t>
            </a:r>
            <a:endParaRPr lang="en-US" sz="4400" dirty="0">
              <a:solidFill>
                <a:schemeClr val="tx1">
                  <a:lumMod val="85000"/>
                  <a:lumOff val="15000"/>
                </a:schemeClr>
              </a:solidFill>
            </a:endParaRPr>
          </a:p>
        </p:txBody>
      </p:sp>
    </p:spTree>
    <p:extLst>
      <p:ext uri="{BB962C8B-B14F-4D97-AF65-F5344CB8AC3E}">
        <p14:creationId xmlns="" xmlns:p14="http://schemas.microsoft.com/office/powerpoint/2010/main" val="2133462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uni\Desktop\vm\wynwood-furniture_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419600" y="0"/>
            <a:ext cx="4724400" cy="3428999"/>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4419600" y="0"/>
            <a:ext cx="4724400" cy="646331"/>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sz="36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বহুবিধ ব্যবহারঃ-</a:t>
            </a:r>
            <a:endParaRPr lang="en-US" sz="36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3" name="Picture 2" descr="C:\Users\runi\m3.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 y="1066800"/>
            <a:ext cx="1523999" cy="1828800"/>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2" descr="C:\Users\runi\Desktop\School\sgdf.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760484" y="838200"/>
            <a:ext cx="2438399" cy="23622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1" y="0"/>
            <a:ext cx="4419599"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bn-BD" sz="4000"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বিনিময়ঃ-</a:t>
            </a:r>
            <a:endParaRPr lang="en-US"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6" name="Picture 2" descr="C:\Users\runi\Desktop\New folder3\bnmmn.jp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1" y="4419600"/>
            <a:ext cx="4419599" cy="2259559"/>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0" y="3581400"/>
            <a:ext cx="4419600" cy="707886"/>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sz="40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bn-BD" sz="40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রুপান্তরযোগ্যঃ-</a:t>
            </a:r>
            <a:endParaRPr lang="en-US" sz="40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8" name="Picture 2" descr="C:\Users\runi\Desktop\New folder\images (7).jp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4572000" y="4289286"/>
            <a:ext cx="4572000" cy="2568713"/>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Box 8"/>
          <p:cNvSpPr txBox="1"/>
          <p:nvPr/>
        </p:nvSpPr>
        <p:spPr>
          <a:xfrm>
            <a:off x="10896600" y="3750677"/>
            <a:ext cx="45719" cy="369332"/>
          </a:xfrm>
          <a:prstGeom prst="rect">
            <a:avLst/>
          </a:prstGeom>
          <a:noFill/>
        </p:spPr>
        <p:txBody>
          <a:bodyPr wrap="square" rtlCol="0">
            <a:spAutoFit/>
          </a:bodyPr>
          <a:lstStyle/>
          <a:p>
            <a:endParaRPr lang="en-US" dirty="0"/>
          </a:p>
        </p:txBody>
      </p:sp>
      <p:sp>
        <p:nvSpPr>
          <p:cNvPr id="10" name="TextBox 9"/>
          <p:cNvSpPr txBox="1"/>
          <p:nvPr/>
        </p:nvSpPr>
        <p:spPr>
          <a:xfrm>
            <a:off x="4419600" y="3581400"/>
            <a:ext cx="4724400" cy="707886"/>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BD" sz="4000" b="1" cap="all" spc="5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সৃষ্টিঃ-</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 xmlns:p14="http://schemas.microsoft.com/office/powerpoint/2010/main" val="1490404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839200" cy="65532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rgbClr val="002060"/>
                </a:solidFill>
              </a:rPr>
              <a:t>৫।পরিচালনা যোগ্যতাঃ সম্পদের সুষ্ঠু ব্যবহারকেই পরিচালনা বলা হয়।মানুষ সচেতন বা অবচেতন </a:t>
            </a:r>
          </a:p>
          <a:p>
            <a:pPr algn="ctr"/>
            <a:r>
              <a:rPr lang="bn-BD" sz="3200" dirty="0" smtClean="0">
                <a:solidFill>
                  <a:srgbClr val="002060"/>
                </a:solidFill>
              </a:rPr>
              <a:t>ভাবেই হোক ব্যবস্থাপনা পদ্ধতি অনুসরণ করে থাকে।যেমনঃ বাড়ি তৈরি ক্ষেত্রে সময়,জ্ঞান,দক্ষতা,</a:t>
            </a:r>
          </a:p>
          <a:p>
            <a:pPr algn="ctr"/>
            <a:r>
              <a:rPr lang="bn-BD" sz="3200" dirty="0" smtClean="0">
                <a:solidFill>
                  <a:srgbClr val="002060"/>
                </a:solidFill>
              </a:rPr>
              <a:t>অর্থ ইত্যাদি সম্পদের ব্যবহার করা হয়।সম্পদের পরিচালন যোগ্যতা বৈশিষ্ট্যের কারণেই আমরা উপকৃত হই।যেমনঃ </a:t>
            </a:r>
          </a:p>
          <a:p>
            <a:pPr algn="ctr"/>
            <a:r>
              <a:rPr lang="bn-BD" sz="3200" dirty="0" smtClean="0">
                <a:solidFill>
                  <a:srgbClr val="002060"/>
                </a:solidFill>
              </a:rPr>
              <a:t>* লক্ষ্য অর্জন করা যায়,</a:t>
            </a:r>
          </a:p>
          <a:p>
            <a:pPr algn="ctr"/>
            <a:r>
              <a:rPr lang="bn-BD" sz="3200" dirty="0" smtClean="0">
                <a:solidFill>
                  <a:srgbClr val="002060"/>
                </a:solidFill>
              </a:rPr>
              <a:t>*সম্পদ বৃদ্ধি পায়,</a:t>
            </a:r>
          </a:p>
          <a:p>
            <a:pPr algn="ctr"/>
            <a:r>
              <a:rPr lang="bn-BD" sz="3200" dirty="0" smtClean="0">
                <a:solidFill>
                  <a:srgbClr val="002060"/>
                </a:solidFill>
              </a:rPr>
              <a:t>*অর্থনৈতিক উন্নয়ন ঘটে।</a:t>
            </a:r>
          </a:p>
          <a:p>
            <a:pPr algn="ctr"/>
            <a:r>
              <a:rPr lang="bn-BD" sz="3200" dirty="0" smtClean="0">
                <a:solidFill>
                  <a:srgbClr val="002060"/>
                </a:solidFill>
              </a:rPr>
              <a:t>*অভাব ও দুর্যোগপূর্ণ অবস্থা মোকাবিলা করা যায়,</a:t>
            </a:r>
          </a:p>
          <a:p>
            <a:pPr algn="ctr"/>
            <a:r>
              <a:rPr lang="bn-BD" sz="3200" smtClean="0">
                <a:solidFill>
                  <a:srgbClr val="002060"/>
                </a:solidFill>
              </a:rPr>
              <a:t>*পরিতৃপ্তি লাভ করা যায়। </a:t>
            </a:r>
            <a:endParaRPr lang="en-US" sz="3200" dirty="0">
              <a:solidFill>
                <a:srgbClr val="002060"/>
              </a:solidFill>
            </a:endParaRPr>
          </a:p>
        </p:txBody>
      </p:sp>
    </p:spTree>
    <p:extLst>
      <p:ext uri="{BB962C8B-B14F-4D97-AF65-F5344CB8AC3E}">
        <p14:creationId xmlns="" xmlns:p14="http://schemas.microsoft.com/office/powerpoint/2010/main" val="2082470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মূল্যায়ণঃ-</a:t>
            </a:r>
          </a:p>
          <a:p>
            <a:pPr algn="ctr"/>
            <a:r>
              <a:rPr lang="bn-BD"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১।সম্পদের পরিচালনা যোগ্যতা বৈশিষ্টের</a:t>
            </a:r>
          </a:p>
          <a:p>
            <a:pPr algn="ctr"/>
            <a:r>
              <a:rPr lang="bn-BD"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কারণেই আমরা উপকৃত হই কীভাবে?</a:t>
            </a:r>
          </a:p>
          <a:p>
            <a:pPr algn="ctr"/>
            <a:r>
              <a:rPr lang="bn-BD"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২।’সম্পদ পরস্পর পরিবর্তনশীল’-ব্যাখ্যা কর।</a:t>
            </a:r>
          </a:p>
          <a:p>
            <a:pPr algn="ctr"/>
            <a:r>
              <a:rPr lang="bn-BD"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৩।সম্পদের বৈশিষ্ট্যগুলি কী কী?</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 xmlns:p14="http://schemas.microsoft.com/office/powerpoint/2010/main" val="2284098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152400"/>
            <a:ext cx="8839200" cy="6553200"/>
          </a:xfrm>
        </p:spPr>
        <p:txBody>
          <a:bodyPr/>
          <a:lstStyle/>
          <a:p>
            <a:endParaRPr lang="en-US" dirty="0"/>
          </a:p>
        </p:txBody>
      </p:sp>
      <p:sp>
        <p:nvSpPr>
          <p:cNvPr id="4" name="Oval 3"/>
          <p:cNvSpPr/>
          <p:nvPr/>
        </p:nvSpPr>
        <p:spPr>
          <a:xfrm>
            <a:off x="0" y="0"/>
            <a:ext cx="9067800" cy="6857999"/>
          </a:xfrm>
          <a:prstGeom prst="ellipse">
            <a:avLst/>
          </a:prstGeom>
          <a:blipFill dpi="0" rotWithShape="1">
            <a:blip r:embed="rId3">
              <a:extLst>
                <a:ext uri="{28A0092B-C50C-407E-A947-70E740481C1C}">
                  <a14:useLocalDpi xmlns=""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aphicFrame>
        <p:nvGraphicFramePr>
          <p:cNvPr id="6" name="Diagram 5"/>
          <p:cNvGraphicFramePr/>
          <p:nvPr>
            <p:extLst>
              <p:ext uri="{D42A27DB-BD31-4B8C-83A1-F6EECF244321}">
                <p14:modId xmlns="" xmlns:p14="http://schemas.microsoft.com/office/powerpoint/2010/main" val="2078528406"/>
              </p:ext>
            </p:extLst>
          </p:nvPr>
        </p:nvGraphicFramePr>
        <p:xfrm>
          <a:off x="685800" y="2130425"/>
          <a:ext cx="7772400" cy="14700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itle 1"/>
          <p:cNvSpPr>
            <a:spLocks noGrp="1"/>
          </p:cNvSpPr>
          <p:nvPr/>
        </p:nvSpPr>
        <p:spPr>
          <a:xfrm>
            <a:off x="685800" y="2693987"/>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a:solidFill>
                <a:srgbClr val="FF0000"/>
              </a:solidFill>
            </a:endParaRPr>
          </a:p>
        </p:txBody>
      </p:sp>
      <p:sp>
        <p:nvSpPr>
          <p:cNvPr id="7" name="Title 1"/>
          <p:cNvSpPr>
            <a:spLocks noGrp="1"/>
          </p:cNvSpPr>
          <p:nvPr/>
        </p:nvSpPr>
        <p:spPr>
          <a:xfrm>
            <a:off x="838200" y="2846387"/>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a:solidFill>
                <a:srgbClr val="FF0000"/>
              </a:solidFill>
            </a:endParaRPr>
          </a:p>
        </p:txBody>
      </p:sp>
      <p:sp>
        <p:nvSpPr>
          <p:cNvPr id="8" name="Title 1"/>
          <p:cNvSpPr>
            <a:spLocks noGrp="1"/>
          </p:cNvSpPr>
          <p:nvPr/>
        </p:nvSpPr>
        <p:spPr>
          <a:xfrm>
            <a:off x="990600" y="2998787"/>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a:p>
        </p:txBody>
      </p:sp>
      <p:sp>
        <p:nvSpPr>
          <p:cNvPr id="9" name="Title 1"/>
          <p:cNvSpPr>
            <a:spLocks noGrp="1"/>
          </p:cNvSpPr>
          <p:nvPr/>
        </p:nvSpPr>
        <p:spPr>
          <a:xfrm>
            <a:off x="1143000" y="3151187"/>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a:p>
        </p:txBody>
      </p:sp>
      <p:sp>
        <p:nvSpPr>
          <p:cNvPr id="10" name="Title 1"/>
          <p:cNvSpPr>
            <a:spLocks noGrp="1"/>
          </p:cNvSpPr>
          <p:nvPr/>
        </p:nvSpPr>
        <p:spPr>
          <a:xfrm>
            <a:off x="827690" y="2568574"/>
            <a:ext cx="740191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a:p>
        </p:txBody>
      </p:sp>
      <p:sp>
        <p:nvSpPr>
          <p:cNvPr id="11" name="Title 1"/>
          <p:cNvSpPr>
            <a:spLocks noGrp="1"/>
          </p:cNvSpPr>
          <p:nvPr/>
        </p:nvSpPr>
        <p:spPr>
          <a:xfrm>
            <a:off x="1447800" y="3455987"/>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a:p>
        </p:txBody>
      </p:sp>
      <p:sp>
        <p:nvSpPr>
          <p:cNvPr id="12" name="Title 1"/>
          <p:cNvSpPr>
            <a:spLocks noGrp="1"/>
          </p:cNvSpPr>
          <p:nvPr/>
        </p:nvSpPr>
        <p:spPr>
          <a:xfrm>
            <a:off x="1600200" y="1600201"/>
            <a:ext cx="7772400" cy="34782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a:p>
        </p:txBody>
      </p:sp>
      <p:sp>
        <p:nvSpPr>
          <p:cNvPr id="13" name="Title 1"/>
          <p:cNvSpPr>
            <a:spLocks noGrp="1"/>
          </p:cNvSpPr>
          <p:nvPr/>
        </p:nvSpPr>
        <p:spPr>
          <a:xfrm>
            <a:off x="1295400" y="3303587"/>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a:p>
        </p:txBody>
      </p:sp>
      <p:sp>
        <p:nvSpPr>
          <p:cNvPr id="14" name="Title 1"/>
          <p:cNvSpPr>
            <a:spLocks noGrp="1"/>
          </p:cNvSpPr>
          <p:nvPr/>
        </p:nvSpPr>
        <p:spPr>
          <a:xfrm>
            <a:off x="304800" y="1752601"/>
            <a:ext cx="8915400" cy="256381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n-BD" sz="9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সবাইকে স্বাগতম</a:t>
            </a:r>
            <a:endParaRPr lang="en-US" sz="9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 xmlns:p14="http://schemas.microsoft.com/office/powerpoint/2010/main" val="3787218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915400" cy="6553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6000" dirty="0" smtClean="0">
                <a:solidFill>
                  <a:srgbClr val="C00000"/>
                </a:solidFill>
              </a:rPr>
              <a:t>বাড়ির কাজঃ</a:t>
            </a:r>
          </a:p>
          <a:p>
            <a:pPr algn="ctr"/>
            <a:r>
              <a:rPr lang="bn-BD" sz="6000" dirty="0" smtClean="0">
                <a:solidFill>
                  <a:srgbClr val="C00000"/>
                </a:solidFill>
              </a:rPr>
              <a:t>সম্পদ পরস্পর পরিবর্তন</a:t>
            </a:r>
          </a:p>
          <a:p>
            <a:pPr algn="ctr"/>
            <a:r>
              <a:rPr lang="bn-BD" sz="6000" dirty="0" smtClean="0">
                <a:solidFill>
                  <a:srgbClr val="C00000"/>
                </a:solidFill>
              </a:rPr>
              <a:t>শীল এ বৈশিষ্ট্যটি দূর্যোগকালীন</a:t>
            </a:r>
          </a:p>
          <a:p>
            <a:pPr algn="ctr"/>
            <a:r>
              <a:rPr lang="bn-BD" sz="6000" dirty="0" smtClean="0">
                <a:solidFill>
                  <a:srgbClr val="C00000"/>
                </a:solidFill>
              </a:rPr>
              <a:t>সময় কীভাবে প্রয়োগ</a:t>
            </a:r>
          </a:p>
          <a:p>
            <a:pPr algn="ctr"/>
            <a:r>
              <a:rPr lang="bn-BD" sz="6000" dirty="0" smtClean="0">
                <a:solidFill>
                  <a:srgbClr val="C00000"/>
                </a:solidFill>
              </a:rPr>
              <a:t>করা যায়? ব্যাখ্যা কর।</a:t>
            </a:r>
          </a:p>
        </p:txBody>
      </p:sp>
    </p:spTree>
    <p:extLst>
      <p:ext uri="{BB962C8B-B14F-4D97-AF65-F5344CB8AC3E}">
        <p14:creationId xmlns="" xmlns:p14="http://schemas.microsoft.com/office/powerpoint/2010/main" val="1504375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52400" y="76200"/>
            <a:ext cx="8991600" cy="6781800"/>
          </a:xfrm>
          <a:prstGeom prst="ellipse">
            <a:avLst/>
          </a:prstGeom>
          <a:blipFill dpi="0" rotWithShape="1">
            <a:blip r:embed="rId3">
              <a:extLst>
                <a:ext uri="{28A0092B-C50C-407E-A947-70E740481C1C}">
                  <a14:useLocalDpi xmlns="" xmlns:a14="http://schemas.microsoft.com/office/drawing/2010/main" val="0"/>
                </a:ext>
              </a:extLst>
            </a:blip>
            <a:srcRect/>
            <a:stretch>
              <a:fillRect/>
            </a:stretch>
          </a:blip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9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ধন্যবাদ </a:t>
            </a:r>
            <a:endParaRPr lang="en-US" sz="9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 xmlns:p14="http://schemas.microsoft.com/office/powerpoint/2010/main" val="136478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763000" cy="6477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6000" dirty="0" smtClean="0"/>
              <a:t>শ্রেণি ও বিষয় পরিচিতি</a:t>
            </a:r>
            <a:endParaRPr lang="en-US" sz="6000" dirty="0" smtClean="0"/>
          </a:p>
          <a:p>
            <a:pPr algn="ctr"/>
            <a:endParaRPr lang="en-US" sz="6000" dirty="0"/>
          </a:p>
          <a:p>
            <a:pPr algn="ctr"/>
            <a:r>
              <a:rPr lang="bn-BD" sz="6000" dirty="0" smtClean="0"/>
              <a:t>দশম শ্রেণি</a:t>
            </a:r>
          </a:p>
          <a:p>
            <a:pPr algn="ctr"/>
            <a:endParaRPr lang="bn-BD" sz="6000" dirty="0" smtClean="0"/>
          </a:p>
          <a:p>
            <a:pPr algn="ctr"/>
            <a:r>
              <a:rPr lang="bn-BD" sz="6000" dirty="0" smtClean="0"/>
              <a:t>বিষয়ঃ গার্হস্থ্য বিজ্ঞান</a:t>
            </a:r>
          </a:p>
        </p:txBody>
      </p:sp>
    </p:spTree>
    <p:extLst>
      <p:ext uri="{BB962C8B-B14F-4D97-AF65-F5344CB8AC3E}">
        <p14:creationId xmlns="" xmlns:p14="http://schemas.microsoft.com/office/powerpoint/2010/main" val="755391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পাঠ পরিচিতি</a:t>
            </a:r>
          </a:p>
          <a:p>
            <a:pPr algn="ctr"/>
            <a:r>
              <a:rPr lang="bn-BD"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তৃতীয় অধ্যায়</a:t>
            </a:r>
          </a:p>
          <a:p>
            <a:pPr algn="ctr"/>
            <a:r>
              <a:rPr lang="bn-BD"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গৃহসম্পদ,গৃহসম্পদের</a:t>
            </a:r>
            <a:endParaRPr lang="bn-BD"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bn-BD"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বৈশিষ্ট্য</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Rectangle 2"/>
          <p:cNvSpPr/>
          <p:nvPr/>
        </p:nvSpPr>
        <p:spPr>
          <a:xfrm>
            <a:off x="5181600" y="381000"/>
            <a:ext cx="35814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LESSON  3-1 </a:t>
            </a:r>
            <a:endParaRPr lang="bn-BD"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 xmlns:p14="http://schemas.microsoft.com/office/powerpoint/2010/main" val="370827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uni\m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1"/>
            <a:ext cx="4191000" cy="3429000"/>
          </a:xfrm>
          <a:prstGeom prst="rect">
            <a:avLst/>
          </a:prstGeom>
          <a:noFill/>
          <a:extLst>
            <a:ext uri="{909E8E84-426E-40DD-AFC4-6F175D3DCCD1}">
              <a14:hiddenFill xmlns="" xmlns:a14="http://schemas.microsoft.com/office/drawing/2010/main">
                <a:solidFill>
                  <a:srgbClr val="FFFFFF"/>
                </a:solidFill>
              </a14:hiddenFill>
            </a:ext>
          </a:extLst>
        </p:spPr>
      </p:pic>
      <p:pic>
        <p:nvPicPr>
          <p:cNvPr id="2" name="Picture 2" descr="C:\Users\runi\h3.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191000" y="1"/>
            <a:ext cx="4952999" cy="3581399"/>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Picture 2" descr="C:\Users\runi\Downloads\cc.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 y="3429002"/>
            <a:ext cx="4190999" cy="3428998"/>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descr="C:\Users\runi\Downloads\g.jp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191000" y="3429002"/>
            <a:ext cx="4952999" cy="342899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86980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28600" y="0"/>
            <a:ext cx="8763000" cy="67056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t>শিখন ফলঃ</a:t>
            </a:r>
          </a:p>
          <a:p>
            <a:pPr algn="ctr"/>
            <a:r>
              <a:rPr lang="bn-BD" sz="4400" dirty="0" smtClean="0"/>
              <a:t>১।গৃহ সম্পদের বৈশিষ্ট্য গুলো জানতে পারব;</a:t>
            </a:r>
          </a:p>
          <a:p>
            <a:pPr algn="ctr"/>
            <a:r>
              <a:rPr lang="bn-BD" sz="4400" dirty="0" smtClean="0"/>
              <a:t>২।সম্পদের শ্রণিবিভাগ করতে পারব;</a:t>
            </a:r>
          </a:p>
          <a:p>
            <a:pPr algn="ctr"/>
            <a:r>
              <a:rPr lang="bn-BD" sz="4400" dirty="0" smtClean="0"/>
              <a:t>৩।গৃহে সম্পদের প্রয়োজনীয়তা ব্যাখ্যা করতে পারব।</a:t>
            </a:r>
          </a:p>
          <a:p>
            <a:pPr algn="ctr"/>
            <a:endParaRPr lang="bn-BD" sz="4400" dirty="0" smtClean="0"/>
          </a:p>
          <a:p>
            <a:pPr algn="ctr"/>
            <a:endParaRPr lang="bn-BD" sz="4400" dirty="0" smtClean="0"/>
          </a:p>
        </p:txBody>
      </p:sp>
    </p:spTree>
    <p:extLst>
      <p:ext uri="{BB962C8B-B14F-4D97-AF65-F5344CB8AC3E}">
        <p14:creationId xmlns="" xmlns:p14="http://schemas.microsoft.com/office/powerpoint/2010/main" val="2569118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228600"/>
            <a:ext cx="8839200" cy="6477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3600" dirty="0" smtClean="0"/>
              <a:t>সম্পদ কী?</a:t>
            </a:r>
            <a:endParaRPr lang="bn-BD" sz="3600" dirty="0"/>
          </a:p>
          <a:p>
            <a:pPr algn="ctr"/>
            <a:r>
              <a:rPr lang="bn-BD" sz="3600" dirty="0" smtClean="0"/>
              <a:t>সম্পদ গৃহ ব্যবস্থাপনার মৌলিকুপকরন।সম্পদ ছাড়া লক্ষ্য অর্জন সম্ভব নয়। অর্থনীতিতে যেসব বস্তু বা সেবা সামগ্রী মানুষের অভাব মোচনে সহায়ক এবং  যার বিনিময় মুল্য আছে তাই সম্পদ। কিন্তু গার্হস্থ্য বিজ্ঞানে যা দ্বারা পরিবার সকল চাহিদা পূরণ করে এবং অভিষ্ট লক্ষ্য অর্জন করে তাই সম্পদ। যেমনঃ অর্থ,জমি,বাড়ি,গাড়ি,শক্তি,সময় ও স্বাস্থ্য ইত্যাদি।</a:t>
            </a:r>
          </a:p>
        </p:txBody>
      </p:sp>
    </p:spTree>
    <p:extLst>
      <p:ext uri="{BB962C8B-B14F-4D97-AF65-F5344CB8AC3E}">
        <p14:creationId xmlns="" xmlns:p14="http://schemas.microsoft.com/office/powerpoint/2010/main" val="285198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62232"/>
            <a:ext cx="8763000" cy="654336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bn-BD" sz="4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সম্পদ। সম্পদের বৈশিষ্ট্যঃ-</a:t>
            </a:r>
          </a:p>
          <a:p>
            <a:pPr algn="ctr"/>
            <a:r>
              <a:rPr lang="bn-BD" sz="4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সম্পদ আমাদের যাবতীয় চাহিদা পূরণের হাতিয়ার।সম্পদের বৈশিষ্ট্যগুলো হচ্ছে;১।উপযোগ ২।আয়ত্তাধীন ৩।সীমাবদ্ধতা ৪।পরস্পর পরনির্ভশীলতা ৫।পরিচালনা যোগ্যতা</a:t>
            </a:r>
            <a:r>
              <a:rPr lang="bn-BD"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t>
            </a:r>
            <a:endPar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 xmlns:p14="http://schemas.microsoft.com/office/powerpoint/2010/main" val="306311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9372600" cy="6876393"/>
          </a:xfrm>
          <a:prstGeom prst="rect">
            <a:avLst/>
          </a:prstGeom>
        </p:spPr>
        <p:style>
          <a:lnRef idx="1">
            <a:schemeClr val="accent5"/>
          </a:lnRef>
          <a:fillRef idx="2">
            <a:schemeClr val="accent5"/>
          </a:fillRef>
          <a:effectRef idx="1">
            <a:schemeClr val="accent5"/>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অভাব মোচনে পণ্যের ক্ষমতাই হলো উপযোগ। চারটি উপায়ে উপযোগ বৃদ্ধি করা যায়-(ক)আকৃতির পরিবর্তন করে। (খ)সময়োপযোগী ব্যবহার করে। (গ)স্থানান্তরকরণ দ্বারা। (ঘ)চাহিদা মেটানো দ্বারা।</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 xmlns:p14="http://schemas.microsoft.com/office/powerpoint/2010/main" val="7349829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570</TotalTime>
  <Words>381</Words>
  <Application>Microsoft Office PowerPoint</Application>
  <PresentationFormat>On-screen Show (4:3)</PresentationFormat>
  <Paragraphs>62</Paragraphs>
  <Slides>21</Slides>
  <Notes>3</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li</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স্বাগতম</dc:title>
  <dc:creator>runi</dc:creator>
  <cp:lastModifiedBy>USER</cp:lastModifiedBy>
  <cp:revision>143</cp:revision>
  <dcterms:created xsi:type="dcterms:W3CDTF">2015-02-10T09:22:06Z</dcterms:created>
  <dcterms:modified xsi:type="dcterms:W3CDTF">2016-12-27T06:03:57Z</dcterms:modified>
</cp:coreProperties>
</file>